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13"/>
  </p:notesMasterIdLst>
  <p:handoutMasterIdLst>
    <p:handoutMasterId r:id="rId14"/>
  </p:handoutMasterIdLst>
  <p:sldIdLst>
    <p:sldId id="513" r:id="rId5"/>
    <p:sldId id="538" r:id="rId6"/>
    <p:sldId id="539" r:id="rId7"/>
    <p:sldId id="631" r:id="rId8"/>
    <p:sldId id="540" r:id="rId9"/>
    <p:sldId id="541" r:id="rId10"/>
    <p:sldId id="530" r:id="rId11"/>
    <p:sldId id="507" r:id="rId12"/>
  </p:sldIdLst>
  <p:sldSz cx="12192000" cy="6858000"/>
  <p:notesSz cx="6797675" cy="9926638"/>
  <p:custDataLst>
    <p:tags r:id="rId1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3D7"/>
    <a:srgbClr val="FF9900"/>
    <a:srgbClr val="EF0000"/>
    <a:srgbClr val="D1D7DA"/>
    <a:srgbClr val="9DAFCC"/>
    <a:srgbClr val="4B5669"/>
    <a:srgbClr val="FFFFFF"/>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Objects="1" showGuides="1">
      <p:cViewPr varScale="1">
        <p:scale>
          <a:sx n="86" d="100"/>
          <a:sy n="86" d="100"/>
        </p:scale>
        <p:origin x="499" y="58"/>
      </p:cViewPr>
      <p:guideLst/>
    </p:cSldViewPr>
  </p:slid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28.09.2023</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28.09.2023</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6136216-EF09-4DE5-9042-55B2AF9D3825}" type="slidenum">
              <a:rPr lang="de-DE" altLang="de-DE"/>
              <a:pPr/>
              <a:t>8</a:t>
            </a:fld>
            <a:endParaRPr lang="de-DE" altLang="de-DE"/>
          </a:p>
        </p:txBody>
      </p:sp>
      <p:sp>
        <p:nvSpPr>
          <p:cNvPr id="107522"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4114DB1B-C783-4A7F-9C18-FFA3DC23D1E6}" type="slidenum">
              <a:rPr lang="de-DE" altLang="de-DE" sz="1200"/>
              <a:pPr algn="r"/>
              <a:t>8</a:t>
            </a:fld>
            <a:endParaRPr lang="de-DE" altLang="de-DE" sz="1200"/>
          </a:p>
        </p:txBody>
      </p:sp>
      <p:sp>
        <p:nvSpPr>
          <p:cNvPr id="107523" name="Rectangle 2"/>
          <p:cNvSpPr>
            <a:spLocks noGrp="1" noRot="1" noChangeAspect="1" noChangeArrowheads="1" noTextEdit="1"/>
          </p:cNvSpPr>
          <p:nvPr>
            <p:ph type="sldImg"/>
          </p:nvPr>
        </p:nvSpPr>
        <p:spPr>
          <a:xfrm>
            <a:off x="90488" y="744538"/>
            <a:ext cx="6616700" cy="3722687"/>
          </a:xfrm>
          <a:ln/>
        </p:spPr>
      </p:sp>
      <p:sp>
        <p:nvSpPr>
          <p:cNvPr id="107524"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val="3896867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0" y="1893755"/>
            <a:ext cx="6096000" cy="629367"/>
          </a:xfrm>
        </p:spPr>
        <p:txBody>
          <a:bodyPr/>
          <a:lstStyle/>
          <a:p>
            <a:r>
              <a:rPr lang="de-DE" dirty="0"/>
              <a:t>TwinCAT HMI – What‘s New?</a:t>
            </a:r>
          </a:p>
        </p:txBody>
      </p:sp>
      <p:sp>
        <p:nvSpPr>
          <p:cNvPr id="2" name="Untertitel 1">
            <a:extLst>
              <a:ext uri="{FF2B5EF4-FFF2-40B4-BE49-F238E27FC236}">
                <a16:creationId xmlns:a16="http://schemas.microsoft.com/office/drawing/2014/main" id="{CF7C6B70-0B8D-481F-B0F4-68E8FD815AEE}"/>
              </a:ext>
            </a:extLst>
          </p:cNvPr>
          <p:cNvSpPr>
            <a:spLocks noGrp="1"/>
          </p:cNvSpPr>
          <p:nvPr>
            <p:ph type="subTitle" idx="1"/>
          </p:nvPr>
        </p:nvSpPr>
        <p:spPr>
          <a:xfrm>
            <a:off x="-677" y="5927794"/>
            <a:ext cx="6096677" cy="520312"/>
          </a:xfrm>
        </p:spPr>
        <p:txBody>
          <a:bodyPr/>
          <a:lstStyle/>
          <a:p>
            <a:endParaRPr lang="en-GB" dirty="0"/>
          </a:p>
        </p:txBody>
      </p:sp>
      <p:pic>
        <p:nvPicPr>
          <p:cNvPr id="6" name="Bildplatzhalter 6">
            <a:extLst>
              <a:ext uri="{FF2B5EF4-FFF2-40B4-BE49-F238E27FC236}">
                <a16:creationId xmlns:a16="http://schemas.microsoft.com/office/drawing/2014/main" id="{453473CC-27C3-4FF0-879D-1939E3C0C855}"/>
              </a:ext>
            </a:extLst>
          </p:cNvPr>
          <p:cNvPicPr>
            <a:picLocks noChangeAspect="1"/>
          </p:cNvPicPr>
          <p:nvPr/>
        </p:nvPicPr>
        <p:blipFill rotWithShape="1">
          <a:blip r:embed="rId3">
            <a:extLst>
              <a:ext uri="{28A0092B-C50C-407E-A947-70E740481C1C}">
                <a14:useLocalDpi xmlns:a14="http://schemas.microsoft.com/office/drawing/2010/main" val="0"/>
              </a:ext>
            </a:extLst>
          </a:blip>
          <a:srcRect l="20123" r="14355" b="13388"/>
          <a:stretch/>
        </p:blipFill>
        <p:spPr>
          <a:xfrm>
            <a:off x="6096000" y="-808"/>
            <a:ext cx="6096000" cy="6858807"/>
          </a:xfrm>
          <a:prstGeom prst="rect">
            <a:avLst/>
          </a:prstGeom>
        </p:spPr>
      </p:pic>
    </p:spTree>
    <p:extLst>
      <p:ext uri="{BB962C8B-B14F-4D97-AF65-F5344CB8AC3E}">
        <p14:creationId xmlns:p14="http://schemas.microsoft.com/office/powerpoint/2010/main" val="90757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a:t>TwinCAT HMI </a:t>
            </a:r>
            <a:br>
              <a:rPr lang="de-DE" sz="2400" b="0"/>
            </a:br>
            <a:r>
              <a:rPr lang="de-DE"/>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8904309" cy="5331600"/>
          </a:xfrm>
        </p:spPr>
        <p:txBody>
          <a:bodyPr/>
          <a:lstStyle/>
          <a:p>
            <a:pPr marL="0" indent="0">
              <a:buNone/>
            </a:pPr>
            <a:r>
              <a:rPr lang="en-US" dirty="0" err="1"/>
              <a:t>PopUp</a:t>
            </a:r>
            <a:r>
              <a:rPr lang="en-US" dirty="0"/>
              <a:t> Controls</a:t>
            </a:r>
          </a:p>
          <a:p>
            <a:pPr marL="342900" indent="-342900">
              <a:buFont typeface="Arial" panose="020B0604020202020204" pitchFamily="34" charset="0"/>
              <a:buChar char="•"/>
            </a:pPr>
            <a:r>
              <a:rPr lang="en-US" dirty="0"/>
              <a:t>Opened and closed using functions triggered from other controls</a:t>
            </a:r>
          </a:p>
          <a:p>
            <a:pPr marL="342900" indent="-342900">
              <a:buFont typeface="Arial" panose="020B0604020202020204" pitchFamily="34" charset="0"/>
              <a:buChar char="•"/>
            </a:pPr>
            <a:r>
              <a:rPr lang="en-US" dirty="0"/>
              <a:t>Target file can be chosen dynamically</a:t>
            </a:r>
          </a:p>
          <a:p>
            <a:pPr marL="342900" indent="-342900">
              <a:buFont typeface="Arial" panose="020B0604020202020204" pitchFamily="34" charset="0"/>
              <a:buChar char="•"/>
            </a:pPr>
            <a:r>
              <a:rPr lang="en-US" dirty="0"/>
              <a:t>Draggable</a:t>
            </a:r>
          </a:p>
        </p:txBody>
      </p:sp>
      <p:pic>
        <p:nvPicPr>
          <p:cNvPr id="7" name="TcHmi_PopUp_V2">
            <a:hlinkClick r:id="" action="ppaction://media"/>
            <a:extLst>
              <a:ext uri="{FF2B5EF4-FFF2-40B4-BE49-F238E27FC236}">
                <a16:creationId xmlns:a16="http://schemas.microsoft.com/office/drawing/2014/main" id="{1B50F57E-9FB9-30CD-3848-24E7D24BCC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31704" y="2577445"/>
            <a:ext cx="8734512" cy="4244809"/>
          </a:xfrm>
          <a:prstGeom prst="rect">
            <a:avLst/>
          </a:prstGeom>
        </p:spPr>
      </p:pic>
    </p:spTree>
    <p:extLst>
      <p:ext uri="{BB962C8B-B14F-4D97-AF65-F5344CB8AC3E}">
        <p14:creationId xmlns:p14="http://schemas.microsoft.com/office/powerpoint/2010/main" val="54339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a:t>TwinCAT HMI </a:t>
            </a:r>
            <a:br>
              <a:rPr lang="de-DE" sz="2400" b="0" dirty="0"/>
            </a:br>
            <a:r>
              <a:rPr lang="de-DE" dirty="0"/>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5447925" cy="5331600"/>
          </a:xfrm>
        </p:spPr>
        <p:txBody>
          <a:bodyPr/>
          <a:lstStyle/>
          <a:p>
            <a:pPr marL="0" indent="0">
              <a:buNone/>
            </a:pPr>
            <a:r>
              <a:rPr lang="en-US" dirty="0"/>
              <a:t>Object Browser</a:t>
            </a:r>
          </a:p>
          <a:p>
            <a:pPr marL="342900" indent="-342900">
              <a:buFont typeface="Arial" panose="020B0604020202020204" pitchFamily="34" charset="0"/>
              <a:buChar char="•"/>
            </a:pPr>
            <a:r>
              <a:rPr lang="en-US" dirty="0"/>
              <a:t>Read complex symbols from PLC</a:t>
            </a:r>
          </a:p>
          <a:p>
            <a:pPr marL="342900" indent="-342900">
              <a:buFont typeface="Arial" panose="020B0604020202020204" pitchFamily="34" charset="0"/>
              <a:buChar char="•"/>
            </a:pPr>
            <a:r>
              <a:rPr lang="en-US" dirty="0"/>
              <a:t>Tree structure displayed on HMI</a:t>
            </a:r>
          </a:p>
          <a:p>
            <a:pPr marL="342900" indent="-342900">
              <a:buFont typeface="Arial" panose="020B0604020202020204" pitchFamily="34" charset="0"/>
              <a:buChar char="•"/>
            </a:pPr>
            <a:r>
              <a:rPr lang="en-US" dirty="0"/>
              <a:t>Values of each nested parameter can be read / written</a:t>
            </a:r>
          </a:p>
          <a:p>
            <a:pPr marL="342900" indent="-3429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F6EDD59-F2C1-8841-3BC4-008D5105277E}"/>
              </a:ext>
            </a:extLst>
          </p:cNvPr>
          <p:cNvPicPr>
            <a:picLocks noChangeAspect="1"/>
          </p:cNvPicPr>
          <p:nvPr/>
        </p:nvPicPr>
        <p:blipFill>
          <a:blip r:embed="rId2"/>
          <a:stretch>
            <a:fillRect/>
          </a:stretch>
        </p:blipFill>
        <p:spPr>
          <a:xfrm>
            <a:off x="5327142" y="2310342"/>
            <a:ext cx="6817530" cy="4503034"/>
          </a:xfrm>
          <a:prstGeom prst="rect">
            <a:avLst/>
          </a:prstGeom>
        </p:spPr>
      </p:pic>
    </p:spTree>
    <p:extLst>
      <p:ext uri="{BB962C8B-B14F-4D97-AF65-F5344CB8AC3E}">
        <p14:creationId xmlns:p14="http://schemas.microsoft.com/office/powerpoint/2010/main" val="366202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6B82F84-AED3-FF4A-1B0A-952E922C8592}"/>
              </a:ext>
            </a:extLst>
          </p:cNvPr>
          <p:cNvSpPr>
            <a:spLocks noGrp="1"/>
          </p:cNvSpPr>
          <p:nvPr>
            <p:ph type="body" sz="quarter" idx="15"/>
          </p:nvPr>
        </p:nvSpPr>
        <p:spPr/>
        <p:txBody>
          <a:bodyPr/>
          <a:lstStyle/>
          <a:p>
            <a:pPr marL="0" indent="0">
              <a:buNone/>
            </a:pPr>
            <a:r>
              <a:rPr lang="en-US" dirty="0"/>
              <a:t>MDP Server Extension</a:t>
            </a:r>
          </a:p>
          <a:p>
            <a:pPr marL="342900" indent="-342900">
              <a:buFont typeface="Arial" panose="020B0604020202020204" pitchFamily="34" charset="0"/>
              <a:buChar char="•"/>
            </a:pPr>
            <a:r>
              <a:rPr lang="en-US" dirty="0">
                <a:ea typeface="+mj-lt"/>
                <a:cs typeface="+mj-lt"/>
              </a:rPr>
              <a:t>Access to Modular Device Profile (MDP) of Beckhoff IPC Diagnostics </a:t>
            </a:r>
          </a:p>
          <a:p>
            <a:pPr marL="342900" indent="-342900">
              <a:buFont typeface="Arial" panose="020B0604020202020204" pitchFamily="34" charset="0"/>
              <a:buChar char="•"/>
            </a:pPr>
            <a:r>
              <a:rPr lang="en-US" dirty="0"/>
              <a:t>Can monitor PC status – CPU load, temperature etc. without PLC</a:t>
            </a:r>
          </a:p>
          <a:p>
            <a:pPr marL="342900" indent="-342900">
              <a:buFont typeface="Arial" panose="020B0604020202020204" pitchFamily="34" charset="0"/>
              <a:buChar char="•"/>
            </a:pPr>
            <a:endParaRPr lang="en-US" dirty="0">
              <a:ea typeface="+mj-lt"/>
              <a:cs typeface="+mj-lt"/>
            </a:endParaRPr>
          </a:p>
          <a:p>
            <a:pPr marL="0" indent="0">
              <a:buNone/>
            </a:pPr>
            <a:endParaRPr lang="en-US" dirty="0">
              <a:ea typeface="+mj-lt"/>
              <a:cs typeface="+mj-lt"/>
            </a:endParaRPr>
          </a:p>
          <a:p>
            <a:pPr marL="0" indent="0">
              <a:buNone/>
            </a:pPr>
            <a:endParaRPr lang="en-US" dirty="0"/>
          </a:p>
        </p:txBody>
      </p:sp>
      <p:sp>
        <p:nvSpPr>
          <p:cNvPr id="3" name="Titel 2">
            <a:extLst>
              <a:ext uri="{FF2B5EF4-FFF2-40B4-BE49-F238E27FC236}">
                <a16:creationId xmlns:a16="http://schemas.microsoft.com/office/drawing/2014/main" id="{B56DFDB2-912C-A9B1-1BD6-C5AB65A21B5E}"/>
              </a:ext>
            </a:extLst>
          </p:cNvPr>
          <p:cNvSpPr>
            <a:spLocks noGrp="1"/>
          </p:cNvSpPr>
          <p:nvPr>
            <p:ph type="title"/>
          </p:nvPr>
        </p:nvSpPr>
        <p:spPr>
          <a:xfrm>
            <a:off x="-1" y="143011"/>
            <a:ext cx="10137600" cy="937143"/>
          </a:xfrm>
        </p:spPr>
        <p:txBody>
          <a:bodyPr/>
          <a:lstStyle/>
          <a:p>
            <a:r>
              <a:rPr lang="de-DE" sz="2000" b="0" dirty="0"/>
              <a:t>TwinCAT HMI </a:t>
            </a:r>
            <a:br>
              <a:rPr lang="de-DE" sz="2400" b="0" dirty="0"/>
            </a:br>
            <a:r>
              <a:rPr lang="de-DE" sz="2000" dirty="0"/>
              <a:t>What‘s New?</a:t>
            </a: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AFD56157-FDD2-2770-6120-A5F648EC00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39616" y="2626568"/>
            <a:ext cx="2141868" cy="4114800"/>
          </a:xfrm>
          <a:prstGeom prst="rect">
            <a:avLst/>
          </a:prstGeom>
          <a:ln>
            <a:noFill/>
          </a:ln>
        </p:spPr>
      </p:pic>
      <p:pic>
        <p:nvPicPr>
          <p:cNvPr id="5" name="Picture 6" descr="A screenshot of a computer&#10;&#10;Description automatically generated">
            <a:extLst>
              <a:ext uri="{FF2B5EF4-FFF2-40B4-BE49-F238E27FC236}">
                <a16:creationId xmlns:a16="http://schemas.microsoft.com/office/drawing/2014/main" id="{87CEBBCD-2489-2789-A207-EC6FC9A74A20}"/>
              </a:ext>
            </a:extLst>
          </p:cNvPr>
          <p:cNvPicPr>
            <a:picLocks noChangeAspect="1"/>
          </p:cNvPicPr>
          <p:nvPr/>
        </p:nvPicPr>
        <p:blipFill>
          <a:blip r:embed="rId3"/>
          <a:stretch>
            <a:fillRect/>
          </a:stretch>
        </p:blipFill>
        <p:spPr>
          <a:xfrm>
            <a:off x="5596165" y="2626567"/>
            <a:ext cx="4159206" cy="4114800"/>
          </a:xfrm>
          <a:prstGeom prst="rect">
            <a:avLst/>
          </a:prstGeom>
          <a:ln>
            <a:noFill/>
          </a:ln>
        </p:spPr>
      </p:pic>
      <p:sp>
        <p:nvSpPr>
          <p:cNvPr id="6" name="Arrow: Right 6">
            <a:extLst>
              <a:ext uri="{FF2B5EF4-FFF2-40B4-BE49-F238E27FC236}">
                <a16:creationId xmlns:a16="http://schemas.microsoft.com/office/drawing/2014/main" id="{F298426F-CC86-71BB-FE8A-ADA03E54AF13}"/>
              </a:ext>
            </a:extLst>
          </p:cNvPr>
          <p:cNvSpPr/>
          <p:nvPr/>
        </p:nvSpPr>
        <p:spPr>
          <a:xfrm>
            <a:off x="4824677" y="4419742"/>
            <a:ext cx="728295" cy="528451"/>
          </a:xfrm>
          <a:prstGeom prst="rightArrow">
            <a:avLst/>
          </a:prstGeom>
          <a:solidFill>
            <a:schemeClr val="accent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lvl="0" indent="-266700" algn="l" defTabSz="914400" rtl="0" eaLnBrk="1" fontAlgn="auto" latinLnBrk="0" hangingPunct="1">
              <a:lnSpc>
                <a:spcPct val="100000"/>
              </a:lnSpc>
              <a:spcBef>
                <a:spcPts val="600"/>
              </a:spcBef>
              <a:spcAft>
                <a:spcPts val="0"/>
              </a:spcAft>
              <a:buClrTx/>
              <a:buSzTx/>
              <a:buFont typeface="Wingdings" pitchFamily="2" charset="2"/>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Arial" pitchFamily="34" charset="0"/>
            </a:endParaRPr>
          </a:p>
        </p:txBody>
      </p:sp>
    </p:spTree>
    <p:extLst>
      <p:ext uri="{BB962C8B-B14F-4D97-AF65-F5344CB8AC3E}">
        <p14:creationId xmlns:p14="http://schemas.microsoft.com/office/powerpoint/2010/main" val="297475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a:t>TwinCAT HMI </a:t>
            </a:r>
            <a:br>
              <a:rPr lang="de-DE" sz="2400" b="0"/>
            </a:br>
            <a:r>
              <a:rPr lang="de-DE"/>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10416477" cy="1618121"/>
          </a:xfrm>
        </p:spPr>
        <p:txBody>
          <a:bodyPr/>
          <a:lstStyle/>
          <a:p>
            <a:pPr marL="0" indent="0">
              <a:buNone/>
            </a:pPr>
            <a:r>
              <a:rPr lang="en-US" dirty="0"/>
              <a:t>Tab Navigation</a:t>
            </a:r>
          </a:p>
          <a:p>
            <a:pPr marL="342900" indent="-342900">
              <a:buFont typeface="Arial" panose="020B0604020202020204" pitchFamily="34" charset="0"/>
              <a:buChar char="•"/>
            </a:pPr>
            <a:r>
              <a:rPr lang="en-US" dirty="0"/>
              <a:t>Control for page switching</a:t>
            </a:r>
          </a:p>
          <a:p>
            <a:pPr marL="342900" indent="-342900">
              <a:buFont typeface="Arial" panose="020B0604020202020204" pitchFamily="34" charset="0"/>
              <a:buChar char="•"/>
            </a:pPr>
            <a:r>
              <a:rPr lang="en-US" dirty="0"/>
              <a:t>Built-in tabs used to load different pages </a:t>
            </a:r>
          </a:p>
        </p:txBody>
      </p:sp>
      <p:pic>
        <p:nvPicPr>
          <p:cNvPr id="2" name="TabNavigation">
            <a:hlinkClick r:id="" action="ppaction://media"/>
            <a:extLst>
              <a:ext uri="{FF2B5EF4-FFF2-40B4-BE49-F238E27FC236}">
                <a16:creationId xmlns:a16="http://schemas.microsoft.com/office/drawing/2014/main" id="{C6F595A7-BE0B-7649-609F-554BF9DEE5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9696" y="2540994"/>
            <a:ext cx="8784976" cy="4272381"/>
          </a:xfrm>
          <a:prstGeom prst="rect">
            <a:avLst/>
          </a:prstGeom>
        </p:spPr>
      </p:pic>
    </p:spTree>
    <p:extLst>
      <p:ext uri="{BB962C8B-B14F-4D97-AF65-F5344CB8AC3E}">
        <p14:creationId xmlns:p14="http://schemas.microsoft.com/office/powerpoint/2010/main" val="363669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118B64B-0B92-48FA-A578-8FEDEEAEAD4D}"/>
              </a:ext>
            </a:extLst>
          </p:cNvPr>
          <p:cNvSpPr>
            <a:spLocks noGrp="1"/>
          </p:cNvSpPr>
          <p:nvPr>
            <p:ph type="title"/>
          </p:nvPr>
        </p:nvSpPr>
        <p:spPr>
          <a:xfrm>
            <a:off x="-1" y="143011"/>
            <a:ext cx="10137600" cy="937143"/>
          </a:xfrm>
        </p:spPr>
        <p:txBody>
          <a:bodyPr/>
          <a:lstStyle/>
          <a:p>
            <a:r>
              <a:rPr lang="de-DE" sz="2000" b="0" dirty="0"/>
              <a:t>TwinCAT HMI </a:t>
            </a:r>
            <a:br>
              <a:rPr lang="de-DE" sz="2400" b="0" dirty="0"/>
            </a:br>
            <a:r>
              <a:rPr lang="de-DE" dirty="0"/>
              <a:t>What‘s New?</a:t>
            </a:r>
            <a:endParaRPr lang="en-GB" dirty="0"/>
          </a:p>
        </p:txBody>
      </p:sp>
      <p:sp>
        <p:nvSpPr>
          <p:cNvPr id="5" name="Textplatzhalter 4">
            <a:extLst>
              <a:ext uri="{FF2B5EF4-FFF2-40B4-BE49-F238E27FC236}">
                <a16:creationId xmlns:a16="http://schemas.microsoft.com/office/drawing/2014/main" id="{2612B65F-9909-4FE8-B9EF-F5007F13BD97}"/>
              </a:ext>
            </a:extLst>
          </p:cNvPr>
          <p:cNvSpPr>
            <a:spLocks noGrp="1"/>
          </p:cNvSpPr>
          <p:nvPr>
            <p:ph type="body" sz="quarter" idx="15"/>
          </p:nvPr>
        </p:nvSpPr>
        <p:spPr>
          <a:xfrm>
            <a:off x="3" y="1090799"/>
            <a:ext cx="10416477" cy="1402097"/>
          </a:xfrm>
        </p:spPr>
        <p:txBody>
          <a:bodyPr/>
          <a:lstStyle/>
          <a:p>
            <a:pPr marL="0" indent="0">
              <a:buNone/>
            </a:pPr>
            <a:r>
              <a:rPr lang="en-US" dirty="0"/>
              <a:t>Tree View</a:t>
            </a:r>
          </a:p>
          <a:p>
            <a:pPr marL="342900" indent="-342900">
              <a:buFont typeface="Arial" panose="020B0604020202020204" pitchFamily="34" charset="0"/>
              <a:buChar char="•"/>
            </a:pPr>
            <a:r>
              <a:rPr lang="en-US" dirty="0"/>
              <a:t>Multi-column view for displaying data</a:t>
            </a:r>
          </a:p>
          <a:p>
            <a:pPr marL="342900" indent="-342900">
              <a:buFont typeface="Arial" panose="020B0604020202020204" pitchFamily="34" charset="0"/>
              <a:buChar char="•"/>
            </a:pPr>
            <a:r>
              <a:rPr lang="en-US" dirty="0"/>
              <a:t>Collapsible nodes</a:t>
            </a:r>
          </a:p>
          <a:p>
            <a:pPr marL="0" indent="0">
              <a:buNone/>
            </a:pPr>
            <a:endParaRPr lang="en-US" dirty="0"/>
          </a:p>
        </p:txBody>
      </p:sp>
      <p:pic>
        <p:nvPicPr>
          <p:cNvPr id="7" name="Picture 6">
            <a:extLst>
              <a:ext uri="{FF2B5EF4-FFF2-40B4-BE49-F238E27FC236}">
                <a16:creationId xmlns:a16="http://schemas.microsoft.com/office/drawing/2014/main" id="{976E0D9A-8D23-F7CB-036A-BF76FA62512B}"/>
              </a:ext>
            </a:extLst>
          </p:cNvPr>
          <p:cNvPicPr>
            <a:picLocks noChangeAspect="1"/>
          </p:cNvPicPr>
          <p:nvPr/>
        </p:nvPicPr>
        <p:blipFill>
          <a:blip r:embed="rId2"/>
          <a:stretch>
            <a:fillRect/>
          </a:stretch>
        </p:blipFill>
        <p:spPr>
          <a:xfrm>
            <a:off x="2910643" y="2564904"/>
            <a:ext cx="9234029" cy="4248472"/>
          </a:xfrm>
          <a:prstGeom prst="rect">
            <a:avLst/>
          </a:prstGeom>
        </p:spPr>
      </p:pic>
    </p:spTree>
    <p:extLst>
      <p:ext uri="{BB962C8B-B14F-4D97-AF65-F5344CB8AC3E}">
        <p14:creationId xmlns:p14="http://schemas.microsoft.com/office/powerpoint/2010/main" val="290687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 y="143011"/>
            <a:ext cx="10137600" cy="937143"/>
          </a:xfrm>
        </p:spPr>
        <p:txBody>
          <a:bodyPr/>
          <a:lstStyle/>
          <a:p>
            <a:r>
              <a:rPr lang="de-DE" sz="2000" b="0" dirty="0"/>
              <a:t>TwinCAT HMI</a:t>
            </a:r>
            <a:br>
              <a:rPr lang="de-DE" sz="3600" dirty="0"/>
            </a:br>
            <a:r>
              <a:rPr lang="de-DE" dirty="0"/>
              <a:t>Questions?</a:t>
            </a:r>
          </a:p>
        </p:txBody>
      </p:sp>
      <p:pic>
        <p:nvPicPr>
          <p:cNvPr id="5" name="Bildplatzhalt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66" b="4066"/>
          <a:stretch>
            <a:fillRect/>
          </a:stretch>
        </p:blipFill>
        <p:spPr/>
      </p:pic>
    </p:spTree>
    <p:extLst>
      <p:ext uri="{BB962C8B-B14F-4D97-AF65-F5344CB8AC3E}">
        <p14:creationId xmlns:p14="http://schemas.microsoft.com/office/powerpoint/2010/main" val="527113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 y="1090800"/>
            <a:ext cx="7603200" cy="5329475"/>
          </a:xfrm>
        </p:spPr>
        <p:txBody>
          <a:bodyPr/>
          <a:lstStyle/>
          <a:p>
            <a:pPr marL="0" indent="0">
              <a:spcBef>
                <a:spcPct val="50000"/>
              </a:spcBef>
              <a:buNone/>
            </a:pPr>
            <a:r>
              <a:rPr lang="en-US" altLang="de-DE" sz="1600" b="1" dirty="0">
                <a:solidFill>
                  <a:srgbClr val="000000"/>
                </a:solidFill>
                <a:latin typeface="Arial"/>
                <a:cs typeface="+mn-cs"/>
              </a:rPr>
              <a:t>Beckhoff Automation GmbH &amp; Co. KG</a:t>
            </a:r>
          </a:p>
          <a:p>
            <a:pPr marL="0" indent="0">
              <a:spcBef>
                <a:spcPts val="0"/>
              </a:spcBef>
              <a:buNone/>
            </a:pPr>
            <a:r>
              <a:rPr lang="en-US" altLang="de-DE" sz="1600" dirty="0">
                <a:solidFill>
                  <a:srgbClr val="000000"/>
                </a:solidFill>
                <a:latin typeface="Arial"/>
                <a:cs typeface="+mn-cs"/>
              </a:rPr>
              <a:t>Headquarters</a:t>
            </a:r>
          </a:p>
          <a:p>
            <a:pPr marL="0" indent="0">
              <a:spcBef>
                <a:spcPts val="0"/>
              </a:spcBef>
              <a:buNone/>
            </a:pPr>
            <a:r>
              <a:rPr lang="en-US" altLang="de-DE" sz="1600" dirty="0" err="1">
                <a:solidFill>
                  <a:srgbClr val="000000"/>
                </a:solidFill>
                <a:latin typeface="Arial"/>
                <a:cs typeface="+mn-cs"/>
              </a:rPr>
              <a:t>Huelshorstweg</a:t>
            </a:r>
            <a:r>
              <a:rPr lang="en-US" altLang="de-DE" sz="1600" dirty="0">
                <a:solidFill>
                  <a:srgbClr val="000000"/>
                </a:solidFill>
                <a:latin typeface="Arial"/>
                <a:cs typeface="+mn-cs"/>
              </a:rPr>
              <a:t> 20</a:t>
            </a:r>
          </a:p>
          <a:p>
            <a:pPr marL="0" indent="0">
              <a:spcBef>
                <a:spcPts val="0"/>
              </a:spcBef>
              <a:buNone/>
            </a:pPr>
            <a:r>
              <a:rPr lang="en-US" altLang="de-DE" sz="1600" dirty="0">
                <a:solidFill>
                  <a:srgbClr val="000000"/>
                </a:solidFill>
                <a:latin typeface="Arial"/>
                <a:cs typeface="+mn-cs"/>
              </a:rPr>
              <a:t>33415 Verl</a:t>
            </a:r>
          </a:p>
          <a:p>
            <a:pPr marL="0" indent="0">
              <a:spcBef>
                <a:spcPts val="0"/>
              </a:spcBef>
              <a:buNone/>
            </a:pPr>
            <a:r>
              <a:rPr lang="en-US" altLang="de-DE" sz="1600" dirty="0">
                <a:solidFill>
                  <a:srgbClr val="000000"/>
                </a:solidFill>
                <a:latin typeface="Arial"/>
                <a:cs typeface="+mn-cs"/>
              </a:rPr>
              <a:t>Germany</a:t>
            </a:r>
          </a:p>
        </p:txBody>
      </p:sp>
      <p:sp>
        <p:nvSpPr>
          <p:cNvPr id="106499" name="Rectangle 2"/>
          <p:cNvSpPr>
            <a:spLocks noGrp="1" noChangeArrowheads="1"/>
          </p:cNvSpPr>
          <p:nvPr>
            <p:ph type="title"/>
          </p:nvPr>
        </p:nvSpPr>
        <p:spPr/>
        <p:txBody>
          <a:bodyPr>
            <a:spAutoFit/>
          </a:bodyPr>
          <a:lstStyle/>
          <a:p>
            <a:r>
              <a:rPr lang="en-US" altLang="de-DE" dirty="0"/>
              <a:t>Contact</a:t>
            </a:r>
          </a:p>
        </p:txBody>
      </p:sp>
      <p:sp>
        <p:nvSpPr>
          <p:cNvPr id="106501" name="Rectangle 4"/>
          <p:cNvSpPr>
            <a:spLocks noChangeArrowheads="1"/>
          </p:cNvSpPr>
          <p:nvPr/>
        </p:nvSpPr>
        <p:spPr bwMode="auto">
          <a:xfrm>
            <a:off x="6096004" y="1233686"/>
            <a:ext cx="405606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de-DE" sz="1600" dirty="0"/>
              <a:t> </a:t>
            </a:r>
          </a:p>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106502" name="Text Box 5"/>
          <p:cNvSpPr txBox="1">
            <a:spLocks noChangeArrowheads="1"/>
          </p:cNvSpPr>
          <p:nvPr/>
        </p:nvSpPr>
        <p:spPr bwMode="auto">
          <a:xfrm>
            <a:off x="0" y="4003200"/>
            <a:ext cx="10137599"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None/>
            </a:pPr>
            <a:r>
              <a:rPr lang="en-US" altLang="de-DE" sz="1200" dirty="0"/>
              <a:t>© Beckhoff Automation GmbH &amp; Co. KG</a:t>
            </a:r>
          </a:p>
          <a:p>
            <a:pPr>
              <a:buFont typeface="Wingdings" panose="05000000000000000000" pitchFamily="2" charset="2"/>
              <a:buNone/>
            </a:pPr>
            <a:endParaRPr lang="en-US" altLang="de-DE" sz="1200" dirty="0"/>
          </a:p>
          <a:p>
            <a:pPr>
              <a:buFont typeface="Wingdings" panose="05000000000000000000" pitchFamily="2" charset="2"/>
              <a:buNone/>
            </a:pPr>
            <a:r>
              <a:rPr lang="en-US" altLang="de-DE" sz="1200" dirty="0"/>
              <a:t>All images are protected by copyright. The use and transfer to third parties is not permitted.</a:t>
            </a:r>
          </a:p>
          <a:p>
            <a:pPr>
              <a:buFont typeface="Wingdings" panose="05000000000000000000" pitchFamily="2" charset="2"/>
              <a:buNone/>
            </a:pPr>
            <a:endParaRPr lang="en-US" altLang="de-DE" sz="1200" dirty="0"/>
          </a:p>
          <a:p>
            <a:pPr>
              <a:buFont typeface="Wingdings" panose="05000000000000000000" pitchFamily="2" charset="2"/>
              <a:buNone/>
            </a:pPr>
            <a:r>
              <a:rPr lang="en-US" altLang="de-DE" sz="1200" dirty="0"/>
              <a:t>Beckhoff</a:t>
            </a:r>
            <a:r>
              <a:rPr lang="en-US" altLang="de-DE" sz="1200" baseline="30000" dirty="0"/>
              <a:t>®</a:t>
            </a:r>
            <a:r>
              <a:rPr lang="en-US" altLang="de-DE" sz="1200" dirty="0"/>
              <a:t>, TwinCAT</a:t>
            </a:r>
            <a:r>
              <a:rPr lang="en-US" altLang="de-DE" sz="1200" baseline="30000" dirty="0"/>
              <a:t>®</a:t>
            </a:r>
            <a:r>
              <a:rPr lang="en-US" altLang="de-DE" sz="1200" dirty="0"/>
              <a:t>, EtherCAT</a:t>
            </a:r>
            <a:r>
              <a:rPr lang="en-US" altLang="de-DE" sz="1200" baseline="30000" dirty="0"/>
              <a:t>®</a:t>
            </a:r>
            <a:r>
              <a:rPr lang="en-US" altLang="de-DE" sz="1200" dirty="0"/>
              <a:t>, Safety over EtherCAT</a:t>
            </a:r>
            <a:r>
              <a:rPr lang="en-US" altLang="de-DE" sz="1200" baseline="30000" dirty="0"/>
              <a:t>®</a:t>
            </a:r>
            <a:r>
              <a:rPr lang="en-US" altLang="de-DE" sz="1200" dirty="0"/>
              <a:t>, </a:t>
            </a:r>
            <a:r>
              <a:rPr lang="en-US" altLang="de-DE" sz="1200" dirty="0" err="1"/>
              <a:t>TwinSAFE</a:t>
            </a:r>
            <a:r>
              <a:rPr lang="en-US" altLang="de-DE" sz="1200" baseline="30000" dirty="0"/>
              <a:t>®</a:t>
            </a:r>
            <a:r>
              <a:rPr lang="en-US" altLang="de-DE" sz="1200" dirty="0"/>
              <a:t>, XFC</a:t>
            </a:r>
            <a:r>
              <a:rPr lang="en-US" altLang="de-DE" sz="1200" baseline="30000" dirty="0"/>
              <a:t>®</a:t>
            </a:r>
            <a:r>
              <a:rPr lang="en-US" altLang="de-DE" sz="1200" dirty="0"/>
              <a:t> and XTS</a:t>
            </a:r>
            <a:r>
              <a:rPr lang="en-US" altLang="de-DE" sz="1200" baseline="30000" dirty="0"/>
              <a:t>®</a:t>
            </a:r>
            <a:r>
              <a:rPr lang="en-US" altLang="de-DE" sz="1200" dirty="0"/>
              <a:t> are registered trademarks of and licensed by Beckhoff Automation GmbH. Other designations used in this presentation may be trademarks whose use by third parties for their own purposes could violate the rights of the owners.</a:t>
            </a:r>
          </a:p>
          <a:p>
            <a:pPr>
              <a:buFont typeface="Wingdings" panose="05000000000000000000" pitchFamily="2" charset="2"/>
              <a:buNone/>
            </a:pPr>
            <a:endParaRPr lang="en-US" altLang="de-DE" sz="1200" dirty="0"/>
          </a:p>
          <a:p>
            <a:pPr>
              <a:buFont typeface="Wingdings" panose="05000000000000000000" pitchFamily="2" charset="2"/>
              <a:buNone/>
            </a:pPr>
            <a:r>
              <a:rPr lang="en-US" altLang="de-DE" sz="1200"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Tree>
    <p:extLst>
      <p:ext uri="{BB962C8B-B14F-4D97-AF65-F5344CB8AC3E}">
        <p14:creationId xmlns:p14="http://schemas.microsoft.com/office/powerpoint/2010/main" val="8774534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4138E90ACBF49B1B0BC9B39C8E67C" ma:contentTypeVersion="4" ma:contentTypeDescription="Create a new document." ma:contentTypeScope="" ma:versionID="7a14ad78073b40a60508dbea234b3395">
  <xsd:schema xmlns:xsd="http://www.w3.org/2001/XMLSchema" xmlns:xs="http://www.w3.org/2001/XMLSchema" xmlns:p="http://schemas.microsoft.com/office/2006/metadata/properties" xmlns:ns2="http://schemas.microsoft.com/sharepoint/v4" xmlns:ns3="59f4117e-e2c9-411d-ab5d-5cfd84246deb" targetNamespace="http://schemas.microsoft.com/office/2006/metadata/properties" ma:root="true" ma:fieldsID="3138046ba7f43249d67e9c9f880a945f" ns2:_="" ns3:_="">
    <xsd:import namespace="http://schemas.microsoft.com/sharepoint/v4"/>
    <xsd:import namespace="59f4117e-e2c9-411d-ab5d-5cfd84246deb"/>
    <xsd:element name="properties">
      <xsd:complexType>
        <xsd:sequence>
          <xsd:element name="documentManagement">
            <xsd:complexType>
              <xsd:all>
                <xsd:element ref="ns2:IconOverlay" minOccurs="0"/>
                <xsd:element ref="ns3:z6oo" minOccurs="0"/>
                <xsd:element ref="ns3:Link_x0020_to_x0020_Sample" minOccurs="0"/>
                <xsd:element ref="ns3:uy8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f4117e-e2c9-411d-ab5d-5cfd84246deb" elementFormDefault="qualified">
    <xsd:import namespace="http://schemas.microsoft.com/office/2006/documentManagement/types"/>
    <xsd:import namespace="http://schemas.microsoft.com/office/infopath/2007/PartnerControls"/>
    <xsd:element name="z6oo" ma:index="9" nillable="true" ma:displayName="Text" ma:internalName="z6oo">
      <xsd:simpleType>
        <xsd:restriction base="dms:Text"/>
      </xsd:simpleType>
    </xsd:element>
    <xsd:element name="Link_x0020_to_x0020_Sample" ma:index="10" nillable="true" ma:displayName="Link to Sample" ma:description="Sample" ma:format="Hyperlink" ma:internalName="Link_x0020_to_x0020_Sample">
      <xsd:complexType>
        <xsd:complexContent>
          <xsd:extension base="dms:URL">
            <xsd:sequence>
              <xsd:element name="Url" type="dms:ValidUrl" minOccurs="0" nillable="true"/>
              <xsd:element name="Description" type="xsd:string" nillable="true"/>
            </xsd:sequence>
          </xsd:extension>
        </xsd:complexContent>
      </xsd:complexType>
    </xsd:element>
    <xsd:element name="uy8s" ma:index="11" nillable="true" ma:displayName="Text" ma:internalName="uy8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z6oo xmlns="59f4117e-e2c9-411d-ab5d-5cfd84246deb" xsi:nil="true"/>
    <uy8s xmlns="59f4117e-e2c9-411d-ab5d-5cfd84246deb" xsi:nil="true"/>
    <Link_x0020_to_x0020_Sample xmlns="59f4117e-e2c9-411d-ab5d-5cfd84246deb">
      <Url xsi:nil="true"/>
      <Description xsi:nil="true"/>
    </Link_x0020_to_x0020_Sampl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13D2F6-AED3-4E1C-B654-BE956DFFB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59f4117e-e2c9-411d-ab5d-5cfd84246d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B6F8A8-7B76-4385-AF5E-307FCDE5D76B}">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http://schemas.microsoft.com/sharepoint/v4"/>
    <ds:schemaRef ds:uri="http://schemas.openxmlformats.org/package/2006/metadata/core-properties"/>
    <ds:schemaRef ds:uri="59f4117e-e2c9-411d-ab5d-5cfd84246deb"/>
    <ds:schemaRef ds:uri="http://purl.org/dc/terms/"/>
  </ds:schemaRefs>
</ds:datastoreItem>
</file>

<file path=customXml/itemProps3.xml><?xml version="1.0" encoding="utf-8"?>
<ds:datastoreItem xmlns:ds="http://schemas.openxmlformats.org/officeDocument/2006/customXml" ds:itemID="{07EB73ED-FADD-4A0F-8716-0F17C97478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Beckhoff_Slide_Master_16-9_widescreen</Template>
  <TotalTime>1797</TotalTime>
  <Words>329</Words>
  <Application>Microsoft Office PowerPoint</Application>
  <PresentationFormat>Widescreen</PresentationFormat>
  <Paragraphs>45</Paragraphs>
  <Slides>8</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Symbol</vt:lpstr>
      <vt:lpstr>Wingdings</vt:lpstr>
      <vt:lpstr>Beckhoff Slide Master</vt:lpstr>
      <vt:lpstr>TwinCAT HMI – What‘s New?</vt:lpstr>
      <vt:lpstr>TwinCAT HMI  What‘s New?</vt:lpstr>
      <vt:lpstr>TwinCAT HMI  What‘s New?</vt:lpstr>
      <vt:lpstr>TwinCAT HMI  What‘s New?</vt:lpstr>
      <vt:lpstr>TwinCAT HMI  What‘s New?</vt:lpstr>
      <vt:lpstr>TwinCAT HMI  What‘s New?</vt:lpstr>
      <vt:lpstr>TwinCAT HMI Questions?</vt:lpstr>
      <vt:lpstr>Contact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HMI Einfach, offen und erweiterbar</dc:title>
  <dc:creator>Jessica Gnisa</dc:creator>
  <cp:keywords>TwinCAT HMI_details_16x9</cp:keywords>
  <cp:lastModifiedBy>Dev Vajaria</cp:lastModifiedBy>
  <cp:revision>84</cp:revision>
  <cp:lastPrinted>2016-06-28T12:26:43Z</cp:lastPrinted>
  <dcterms:created xsi:type="dcterms:W3CDTF">2018-10-11T08:22:20Z</dcterms:created>
  <dcterms:modified xsi:type="dcterms:W3CDTF">2023-09-28T17:43:09Z</dcterms:modified>
  <cp:category>Version 3.4, 12.11.2018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0x0101003994138E90ACBF49B1B0BC9B39C8E67C</vt:lpwstr>
  </property>
</Properties>
</file>